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72" r:id="rId5"/>
    <p:sldId id="258" r:id="rId6"/>
    <p:sldId id="259" r:id="rId7"/>
    <p:sldId id="261" r:id="rId8"/>
    <p:sldId id="271" r:id="rId9"/>
    <p:sldId id="274" r:id="rId10"/>
    <p:sldId id="270" r:id="rId11"/>
    <p:sldId id="27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66" d="100"/>
          <a:sy n="166" d="100"/>
        </p:scale>
        <p:origin x="92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43" d="250"/>
        <a:sy n="243" d="250"/>
      </p:scale>
      <p:origin x="0" y="-18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n Thomas" userId="S::ethom@hawken.edu::d4f077ec-d6ec-4ccb-bb3d-24946f163763" providerId="AD" clId="Web-{9538A6FA-1B3F-473A-9FB6-9B6B8C1B4EC2}"/>
    <pc:docChg chg="modSld">
      <pc:chgData name="Erin Thomas" userId="S::ethom@hawken.edu::d4f077ec-d6ec-4ccb-bb3d-24946f163763" providerId="AD" clId="Web-{9538A6FA-1B3F-473A-9FB6-9B6B8C1B4EC2}" dt="2018-11-15T18:31:22.732" v="220" actId="20577"/>
      <pc:docMkLst>
        <pc:docMk/>
      </pc:docMkLst>
      <pc:sldChg chg="modSp">
        <pc:chgData name="Erin Thomas" userId="S::ethom@hawken.edu::d4f077ec-d6ec-4ccb-bb3d-24946f163763" providerId="AD" clId="Web-{9538A6FA-1B3F-473A-9FB6-9B6B8C1B4EC2}" dt="2018-11-15T18:08:33.419" v="95" actId="20577"/>
        <pc:sldMkLst>
          <pc:docMk/>
          <pc:sldMk cId="1131263439" sldId="270"/>
        </pc:sldMkLst>
        <pc:spChg chg="mod">
          <ac:chgData name="Erin Thomas" userId="S::ethom@hawken.edu::d4f077ec-d6ec-4ccb-bb3d-24946f163763" providerId="AD" clId="Web-{9538A6FA-1B3F-473A-9FB6-9B6B8C1B4EC2}" dt="2018-11-15T18:08:33.419" v="95" actId="20577"/>
          <ac:spMkLst>
            <pc:docMk/>
            <pc:sldMk cId="1131263439" sldId="270"/>
            <ac:spMk id="3" creationId="{00000000-0000-0000-0000-000000000000}"/>
          </ac:spMkLst>
        </pc:spChg>
      </pc:sldChg>
      <pc:sldChg chg="modSp">
        <pc:chgData name="Erin Thomas" userId="S::ethom@hawken.edu::d4f077ec-d6ec-4ccb-bb3d-24946f163763" providerId="AD" clId="Web-{9538A6FA-1B3F-473A-9FB6-9B6B8C1B4EC2}" dt="2018-11-15T18:05:00.886" v="64" actId="20577"/>
        <pc:sldMkLst>
          <pc:docMk/>
          <pc:sldMk cId="514748669" sldId="272"/>
        </pc:sldMkLst>
        <pc:spChg chg="mod">
          <ac:chgData name="Erin Thomas" userId="S::ethom@hawken.edu::d4f077ec-d6ec-4ccb-bb3d-24946f163763" providerId="AD" clId="Web-{9538A6FA-1B3F-473A-9FB6-9B6B8C1B4EC2}" dt="2018-11-15T18:05:00.886" v="64" actId="20577"/>
          <ac:spMkLst>
            <pc:docMk/>
            <pc:sldMk cId="514748669" sldId="272"/>
            <ac:spMk id="3" creationId="{00000000-0000-0000-0000-000000000000}"/>
          </ac:spMkLst>
        </pc:spChg>
      </pc:sldChg>
      <pc:sldChg chg="modSp">
        <pc:chgData name="Erin Thomas" userId="S::ethom@hawken.edu::d4f077ec-d6ec-4ccb-bb3d-24946f163763" providerId="AD" clId="Web-{9538A6FA-1B3F-473A-9FB6-9B6B8C1B4EC2}" dt="2018-11-15T18:31:22.716" v="219" actId="20577"/>
        <pc:sldMkLst>
          <pc:docMk/>
          <pc:sldMk cId="1943328152" sldId="273"/>
        </pc:sldMkLst>
        <pc:spChg chg="mod">
          <ac:chgData name="Erin Thomas" userId="S::ethom@hawken.edu::d4f077ec-d6ec-4ccb-bb3d-24946f163763" providerId="AD" clId="Web-{9538A6FA-1B3F-473A-9FB6-9B6B8C1B4EC2}" dt="2018-11-15T18:31:22.716" v="219" actId="20577"/>
          <ac:spMkLst>
            <pc:docMk/>
            <pc:sldMk cId="1943328152" sldId="273"/>
            <ac:spMk id="5" creationId="{00000000-0000-0000-0000-000000000000}"/>
          </ac:spMkLst>
        </pc:spChg>
        <pc:spChg chg="mod">
          <ac:chgData name="Erin Thomas" userId="S::ethom@hawken.edu::d4f077ec-d6ec-4ccb-bb3d-24946f163763" providerId="AD" clId="Web-{9538A6FA-1B3F-473A-9FB6-9B6B8C1B4EC2}" dt="2018-11-15T18:09:31.405" v="99" actId="20577"/>
          <ac:spMkLst>
            <pc:docMk/>
            <pc:sldMk cId="1943328152" sldId="273"/>
            <ac:spMk id="7" creationId="{00000000-0000-0000-0000-000000000000}"/>
          </ac:spMkLst>
        </pc:spChg>
      </pc:sldChg>
    </pc:docChg>
  </pc:docChgLst>
  <pc:docChgLst>
    <pc:chgData name="Erin Thomas" userId="S::ethom@hawken.edu::d4f077ec-d6ec-4ccb-bb3d-24946f163763" providerId="AD" clId="Web-{72A588B5-AE0C-4B91-B9E0-866806613899}"/>
    <pc:docChg chg="addSld delSld modSld">
      <pc:chgData name="Erin Thomas" userId="S::ethom@hawken.edu::d4f077ec-d6ec-4ccb-bb3d-24946f163763" providerId="AD" clId="Web-{72A588B5-AE0C-4B91-B9E0-866806613899}" dt="2018-11-16T14:14:07.689" v="41" actId="20577"/>
      <pc:docMkLst>
        <pc:docMk/>
      </pc:docMkLst>
      <pc:sldChg chg="modSp">
        <pc:chgData name="Erin Thomas" userId="S::ethom@hawken.edu::d4f077ec-d6ec-4ccb-bb3d-24946f163763" providerId="AD" clId="Web-{72A588B5-AE0C-4B91-B9E0-866806613899}" dt="2018-11-16T14:10:03.552" v="5" actId="1076"/>
        <pc:sldMkLst>
          <pc:docMk/>
          <pc:sldMk cId="4037242135" sldId="256"/>
        </pc:sldMkLst>
        <pc:spChg chg="mod">
          <ac:chgData name="Erin Thomas" userId="S::ethom@hawken.edu::d4f077ec-d6ec-4ccb-bb3d-24946f163763" providerId="AD" clId="Web-{72A588B5-AE0C-4B91-B9E0-866806613899}" dt="2018-11-16T14:09:59.833" v="2" actId="20577"/>
          <ac:spMkLst>
            <pc:docMk/>
            <pc:sldMk cId="4037242135" sldId="256"/>
            <ac:spMk id="3" creationId="{00000000-0000-0000-0000-000000000000}"/>
          </ac:spMkLst>
        </pc:spChg>
        <pc:picChg chg="mod">
          <ac:chgData name="Erin Thomas" userId="S::ethom@hawken.edu::d4f077ec-d6ec-4ccb-bb3d-24946f163763" providerId="AD" clId="Web-{72A588B5-AE0C-4B91-B9E0-866806613899}" dt="2018-11-16T14:10:03.552" v="5" actId="1076"/>
          <ac:picMkLst>
            <pc:docMk/>
            <pc:sldMk cId="4037242135" sldId="256"/>
            <ac:picMk id="6" creationId="{00000000-0000-0000-0000-000000000000}"/>
          </ac:picMkLst>
        </pc:picChg>
      </pc:sldChg>
      <pc:sldChg chg="del">
        <pc:chgData name="Erin Thomas" userId="S::ethom@hawken.edu::d4f077ec-d6ec-4ccb-bb3d-24946f163763" providerId="AD" clId="Web-{72A588B5-AE0C-4B91-B9E0-866806613899}" dt="2018-11-16T14:10:56.758" v="6"/>
        <pc:sldMkLst>
          <pc:docMk/>
          <pc:sldMk cId="3185742321" sldId="262"/>
        </pc:sldMkLst>
      </pc:sldChg>
      <pc:sldChg chg="del">
        <pc:chgData name="Erin Thomas" userId="S::ethom@hawken.edu::d4f077ec-d6ec-4ccb-bb3d-24946f163763" providerId="AD" clId="Web-{72A588B5-AE0C-4B91-B9E0-866806613899}" dt="2018-11-16T14:12:34.059" v="11"/>
        <pc:sldMkLst>
          <pc:docMk/>
          <pc:sldMk cId="2599542818" sldId="263"/>
        </pc:sldMkLst>
      </pc:sldChg>
      <pc:sldChg chg="del">
        <pc:chgData name="Erin Thomas" userId="S::ethom@hawken.edu::d4f077ec-d6ec-4ccb-bb3d-24946f163763" providerId="AD" clId="Web-{72A588B5-AE0C-4B91-B9E0-866806613899}" dt="2018-11-16T14:12:04.324" v="10"/>
        <pc:sldMkLst>
          <pc:docMk/>
          <pc:sldMk cId="2186026347" sldId="264"/>
        </pc:sldMkLst>
      </pc:sldChg>
      <pc:sldChg chg="del">
        <pc:chgData name="Erin Thomas" userId="S::ethom@hawken.edu::d4f077ec-d6ec-4ccb-bb3d-24946f163763" providerId="AD" clId="Web-{72A588B5-AE0C-4B91-B9E0-866806613899}" dt="2018-11-16T14:11:30.494" v="8"/>
        <pc:sldMkLst>
          <pc:docMk/>
          <pc:sldMk cId="827017974" sldId="267"/>
        </pc:sldMkLst>
      </pc:sldChg>
      <pc:sldChg chg="del">
        <pc:chgData name="Erin Thomas" userId="S::ethom@hawken.edu::d4f077ec-d6ec-4ccb-bb3d-24946f163763" providerId="AD" clId="Web-{72A588B5-AE0C-4B91-B9E0-866806613899}" dt="2018-11-16T14:11:19.619" v="7"/>
        <pc:sldMkLst>
          <pc:docMk/>
          <pc:sldMk cId="4209431344" sldId="268"/>
        </pc:sldMkLst>
      </pc:sldChg>
      <pc:sldChg chg="del">
        <pc:chgData name="Erin Thomas" userId="S::ethom@hawken.edu::d4f077ec-d6ec-4ccb-bb3d-24946f163763" providerId="AD" clId="Web-{72A588B5-AE0C-4B91-B9E0-866806613899}" dt="2018-11-16T14:11:48.323" v="9"/>
        <pc:sldMkLst>
          <pc:docMk/>
          <pc:sldMk cId="2023279272" sldId="269"/>
        </pc:sldMkLst>
      </pc:sldChg>
      <pc:sldChg chg="modSp new">
        <pc:chgData name="Erin Thomas" userId="S::ethom@hawken.edu::d4f077ec-d6ec-4ccb-bb3d-24946f163763" providerId="AD" clId="Web-{72A588B5-AE0C-4B91-B9E0-866806613899}" dt="2018-11-16T14:14:05.314" v="39" actId="20577"/>
        <pc:sldMkLst>
          <pc:docMk/>
          <pc:sldMk cId="392683170" sldId="273"/>
        </pc:sldMkLst>
        <pc:spChg chg="mod">
          <ac:chgData name="Erin Thomas" userId="S::ethom@hawken.edu::d4f077ec-d6ec-4ccb-bb3d-24946f163763" providerId="AD" clId="Web-{72A588B5-AE0C-4B91-B9E0-866806613899}" dt="2018-11-16T14:13:57.501" v="30" actId="1076"/>
          <ac:spMkLst>
            <pc:docMk/>
            <pc:sldMk cId="392683170" sldId="273"/>
            <ac:spMk id="2" creationId="{BF6E769D-CEDD-46D2-B7B4-511C73663E7F}"/>
          </ac:spMkLst>
        </pc:spChg>
        <pc:spChg chg="mod">
          <ac:chgData name="Erin Thomas" userId="S::ethom@hawken.edu::d4f077ec-d6ec-4ccb-bb3d-24946f163763" providerId="AD" clId="Web-{72A588B5-AE0C-4B91-B9E0-866806613899}" dt="2018-11-16T14:14:05.314" v="39" actId="20577"/>
          <ac:spMkLst>
            <pc:docMk/>
            <pc:sldMk cId="392683170" sldId="273"/>
            <ac:spMk id="3" creationId="{4DDA1315-A722-4E17-B60F-9ADBBC7D1F64}"/>
          </ac:spMkLst>
        </pc:spChg>
      </pc:sldChg>
      <pc:sldChg chg="del">
        <pc:chgData name="Erin Thomas" userId="S::ethom@hawken.edu::d4f077ec-d6ec-4ccb-bb3d-24946f163763" providerId="AD" clId="Web-{72A588B5-AE0C-4B91-B9E0-866806613899}" dt="2018-11-16T14:12:54.951" v="12"/>
        <pc:sldMkLst>
          <pc:docMk/>
          <pc:sldMk cId="1943328152" sldId="273"/>
        </pc:sldMkLst>
      </pc:sldChg>
    </pc:docChg>
  </pc:docChgLst>
  <pc:docChgLst>
    <pc:chgData name="Erin Thomas" userId="S::ethom@hawken.edu::d4f077ec-d6ec-4ccb-bb3d-24946f163763" providerId="AD" clId="Web-{5CEBE5F5-65B0-4F87-BCBB-5E0053A904FB}"/>
    <pc:docChg chg="modSld">
      <pc:chgData name="Erin Thomas" userId="S::ethom@hawken.edu::d4f077ec-d6ec-4ccb-bb3d-24946f163763" providerId="AD" clId="Web-{5CEBE5F5-65B0-4F87-BCBB-5E0053A904FB}" dt="2018-11-15T18:44:49.911" v="22" actId="20577"/>
      <pc:docMkLst>
        <pc:docMk/>
      </pc:docMkLst>
      <pc:sldChg chg="modSp">
        <pc:chgData name="Erin Thomas" userId="S::ethom@hawken.edu::d4f077ec-d6ec-4ccb-bb3d-24946f163763" providerId="AD" clId="Web-{5CEBE5F5-65B0-4F87-BCBB-5E0053A904FB}" dt="2018-11-15T18:44:49.271" v="20" actId="20577"/>
        <pc:sldMkLst>
          <pc:docMk/>
          <pc:sldMk cId="1943328152" sldId="273"/>
        </pc:sldMkLst>
        <pc:spChg chg="mod">
          <ac:chgData name="Erin Thomas" userId="S::ethom@hawken.edu::d4f077ec-d6ec-4ccb-bb3d-24946f163763" providerId="AD" clId="Web-{5CEBE5F5-65B0-4F87-BCBB-5E0053A904FB}" dt="2018-11-15T18:44:49.271" v="20" actId="20577"/>
          <ac:spMkLst>
            <pc:docMk/>
            <pc:sldMk cId="1943328152" sldId="273"/>
            <ac:spMk id="2" creationId="{00000000-0000-0000-0000-000000000000}"/>
          </ac:spMkLst>
        </pc:spChg>
      </pc:sldChg>
    </pc:docChg>
  </pc:docChgLst>
  <pc:docChgLst>
    <pc:chgData name="Erin Thomas" userId="S::ethom@hawken.edu::d4f077ec-d6ec-4ccb-bb3d-24946f163763" providerId="AD" clId="Web-{00CEBB65-F00D-4B47-9979-2E3B515209A9}"/>
    <pc:docChg chg="modSld">
      <pc:chgData name="Erin Thomas" userId="S::ethom@hawken.edu::d4f077ec-d6ec-4ccb-bb3d-24946f163763" providerId="AD" clId="Web-{00CEBB65-F00D-4B47-9979-2E3B515209A9}" dt="2018-11-15T18:48:19.205" v="37" actId="20577"/>
      <pc:docMkLst>
        <pc:docMk/>
      </pc:docMkLst>
      <pc:sldChg chg="modSp">
        <pc:chgData name="Erin Thomas" userId="S::ethom@hawken.edu::d4f077ec-d6ec-4ccb-bb3d-24946f163763" providerId="AD" clId="Web-{00CEBB65-F00D-4B47-9979-2E3B515209A9}" dt="2018-11-15T18:48:19.189" v="36" actId="20577"/>
        <pc:sldMkLst>
          <pc:docMk/>
          <pc:sldMk cId="3905908875" sldId="260"/>
        </pc:sldMkLst>
        <pc:spChg chg="mod">
          <ac:chgData name="Erin Thomas" userId="S::ethom@hawken.edu::d4f077ec-d6ec-4ccb-bb3d-24946f163763" providerId="AD" clId="Web-{00CEBB65-F00D-4B47-9979-2E3B515209A9}" dt="2018-11-15T18:48:19.189" v="36" actId="20577"/>
          <ac:spMkLst>
            <pc:docMk/>
            <pc:sldMk cId="3905908875" sldId="260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218C-E810-4A76-8383-C3AE2F1C0B4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E880-1894-4379-B0C6-30C4C906D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783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218C-E810-4A76-8383-C3AE2F1C0B4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E880-1894-4379-B0C6-30C4C906D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409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218C-E810-4A76-8383-C3AE2F1C0B4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E880-1894-4379-B0C6-30C4C906D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745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218C-E810-4A76-8383-C3AE2F1C0B4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E880-1894-4379-B0C6-30C4C906D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478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218C-E810-4A76-8383-C3AE2F1C0B4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E880-1894-4379-B0C6-30C4C906D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36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218C-E810-4A76-8383-C3AE2F1C0B4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E880-1894-4379-B0C6-30C4C906D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04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218C-E810-4A76-8383-C3AE2F1C0B4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E880-1894-4379-B0C6-30C4C906D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42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218C-E810-4A76-8383-C3AE2F1C0B4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E880-1894-4379-B0C6-30C4C906D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470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218C-E810-4A76-8383-C3AE2F1C0B4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E880-1894-4379-B0C6-30C4C906D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87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218C-E810-4A76-8383-C3AE2F1C0B4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E880-1894-4379-B0C6-30C4C906D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379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218C-E810-4A76-8383-C3AE2F1C0B4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E880-1894-4379-B0C6-30C4C906D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028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0218C-E810-4A76-8383-C3AE2F1C0B4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FE880-1894-4379-B0C6-30C4C906D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025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46107"/>
            <a:ext cx="9144000" cy="960727"/>
          </a:xfrm>
        </p:spPr>
        <p:txBody>
          <a:bodyPr/>
          <a:lstStyle/>
          <a:p>
            <a:r>
              <a:rPr lang="en-US" dirty="0"/>
              <a:t>Parenting </a:t>
            </a:r>
            <a:r>
              <a:rPr lang="en-US" dirty="0" err="1"/>
              <a:t>iGen</a:t>
            </a:r>
            <a:r>
              <a:rPr lang="en-US" dirty="0"/>
              <a:t>/Gen 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3890" y="1466416"/>
            <a:ext cx="9144000" cy="5840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/>
              <a:t>Keeping Up and Keeping </a:t>
            </a:r>
            <a:r>
              <a:rPr lang="en-US" sz="3200" dirty="0">
                <a:solidFill>
                  <a:schemeClr val="accent2"/>
                </a:solidFill>
              </a:rPr>
              <a:t>Balance</a:t>
            </a:r>
            <a:endParaRPr lang="en-US" sz="3200" dirty="0">
              <a:solidFill>
                <a:schemeClr val="accent2"/>
              </a:solidFill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981" y="2369807"/>
            <a:ext cx="6304038" cy="420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24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Generations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625"/>
          <a:stretch/>
        </p:blipFill>
        <p:spPr>
          <a:xfrm>
            <a:off x="2121605" y="1551710"/>
            <a:ext cx="8214306" cy="483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26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Tech-Related Stats – Gen 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 dirty="0"/>
              <a:t>95% ages 13-22 has a smartphone</a:t>
            </a:r>
          </a:p>
          <a:p>
            <a:r>
              <a:rPr lang="en-US" dirty="0"/>
              <a:t>Over half use their phone for 5 or more hours a day</a:t>
            </a:r>
            <a:endParaRPr lang="en-US" dirty="0">
              <a:cs typeface="Calibri"/>
            </a:endParaRPr>
          </a:p>
          <a:p>
            <a:r>
              <a:rPr lang="en-US" dirty="0"/>
              <a:t>26% use it 10 or more hours each day</a:t>
            </a:r>
            <a:endParaRPr lang="en-US" dirty="0">
              <a:cs typeface="Calibri"/>
            </a:endParaRPr>
          </a:p>
          <a:p>
            <a:r>
              <a:rPr lang="en-US" dirty="0"/>
              <a:t>Females use their phones more than males, especially for social media</a:t>
            </a:r>
            <a:endParaRPr lang="en-US" dirty="0">
              <a:cs typeface="Calibri"/>
            </a:endParaRPr>
          </a:p>
          <a:p>
            <a:r>
              <a:rPr lang="en-US" dirty="0"/>
              <a:t>65% say they are on their smartphones after midnight a few times a week. 29% say they are on their smartphones at this time every night!</a:t>
            </a:r>
            <a:endParaRPr lang="en-US" dirty="0">
              <a:cs typeface="Calibri"/>
            </a:endParaRPr>
          </a:p>
          <a:p>
            <a:r>
              <a:rPr lang="en-US" dirty="0"/>
              <a:t>58% feels uncomfortable if they don’t have their phones for a few hours or less. </a:t>
            </a:r>
            <a:endParaRPr lang="en-US" dirty="0">
              <a:cs typeface="Calibri"/>
            </a:endParaRPr>
          </a:p>
          <a:p>
            <a:r>
              <a:rPr lang="en-US" dirty="0"/>
              <a:t>Ages 8-11, 91% of boys and 93% of girls play games online</a:t>
            </a:r>
            <a:endParaRPr lang="en-US" sz="3300" dirty="0"/>
          </a:p>
          <a:p>
            <a:r>
              <a:rPr lang="en-US" dirty="0"/>
              <a:t>Teens spend 2 hours twenty minutes online and 1 hour and 50 min is on social networks</a:t>
            </a:r>
            <a:endParaRPr lang="en-US"/>
          </a:p>
          <a:p>
            <a:r>
              <a:rPr lang="en-US" dirty="0"/>
              <a:t>40% are self-identified digital device addicts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90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Concerning Observations of </a:t>
            </a:r>
            <a:r>
              <a:rPr lang="en-US" dirty="0" err="1"/>
              <a:t>iGen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pPr fontAlgn="base"/>
            <a:r>
              <a:rPr lang="en-US" dirty="0"/>
              <a:t>Less F2F time with friends and loved </a:t>
            </a:r>
            <a:r>
              <a:rPr lang="en-US"/>
              <a:t>ones leading to lack of social skills </a:t>
            </a:r>
          </a:p>
          <a:p>
            <a:pPr fontAlgn="base"/>
            <a:r>
              <a:rPr lang="en-US" dirty="0"/>
              <a:t>Unprecedented levels of anxiety, depression, and loneliness​</a:t>
            </a:r>
            <a:endParaRPr lang="en-US" dirty="0">
              <a:cs typeface="Calibri"/>
            </a:endParaRPr>
          </a:p>
          <a:p>
            <a:pPr fontAlgn="base"/>
            <a:r>
              <a:rPr lang="en-US" dirty="0"/>
              <a:t>Too much screen time can limit the opportunity to build trust between people that builds empathy and understanding.</a:t>
            </a:r>
            <a:endParaRPr lang="en-US" dirty="0">
              <a:cs typeface="Calibri"/>
            </a:endParaRPr>
          </a:p>
          <a:p>
            <a:r>
              <a:rPr lang="en-US" dirty="0"/>
              <a:t>Heavy use of </a:t>
            </a:r>
            <a:r>
              <a:rPr lang="en-US"/>
              <a:t>gaming</a:t>
            </a:r>
            <a:endParaRPr lang="en-US" dirty="0">
              <a:cs typeface="Calibri"/>
            </a:endParaRPr>
          </a:p>
          <a:p>
            <a:r>
              <a:rPr lang="en-US"/>
              <a:t>Less reading of books and </a:t>
            </a:r>
            <a:r>
              <a:rPr lang="en-US" dirty="0"/>
              <a:t>newspapers</a:t>
            </a:r>
            <a:endParaRPr lang="en-US" dirty="0">
              <a:cs typeface="Calibri"/>
            </a:endParaRPr>
          </a:p>
          <a:p>
            <a:r>
              <a:rPr lang="en-US" dirty="0"/>
              <a:t>More supervised, more protected than prior generations</a:t>
            </a:r>
            <a:endParaRPr lang="en-US" dirty="0">
              <a:cs typeface="Calibri"/>
            </a:endParaRPr>
          </a:p>
          <a:p>
            <a:r>
              <a:rPr lang="en-US" dirty="0"/>
              <a:t>Less experience with teen jobs and earning money in high school</a:t>
            </a:r>
            <a:endParaRPr lang="en-US" dirty="0">
              <a:cs typeface="Calibri"/>
            </a:endParaRPr>
          </a:p>
          <a:p>
            <a:r>
              <a:rPr lang="en-US" dirty="0"/>
              <a:t>May stay up till 2 AM using smart phone and social media</a:t>
            </a:r>
            <a:endParaRPr lang="en-US" dirty="0">
              <a:cs typeface="Calibri"/>
            </a:endParaRPr>
          </a:p>
          <a:p>
            <a:r>
              <a:rPr lang="en-US" dirty="0"/>
              <a:t>Tend to think they aren’t needed</a:t>
            </a:r>
            <a:endParaRPr lang="en-US" dirty="0">
              <a:cs typeface="Calibri"/>
            </a:endParaRPr>
          </a:p>
          <a:p>
            <a:r>
              <a:rPr lang="en-US" dirty="0"/>
              <a:t>Possibly a higher suicide rate</a:t>
            </a:r>
            <a:endParaRPr lang="en-US" dirty="0">
              <a:cs typeface="Calibri"/>
            </a:endParaRPr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marL="0" indent="0" fontAlgn="base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74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Happy Observations</a:t>
            </a:r>
          </a:p>
        </p:txBody>
      </p:sp>
      <p:sp>
        <p:nvSpPr>
          <p:cNvPr id="6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833080"/>
            <a:ext cx="10467109" cy="4336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761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80000"/>
              </a:lnSpc>
              <a:spcAft>
                <a:spcPct val="0"/>
              </a:spcAft>
            </a:pPr>
            <a:r>
              <a:rPr lang="en-US" altLang="en-US" sz="2400" dirty="0"/>
              <a:t>Much more tolerant of others - different cultures, sexual orientations, races 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</a:pPr>
            <a:r>
              <a:rPr lang="en-US" altLang="en-US" sz="2400" dirty="0"/>
              <a:t>More cautious, less risk taking 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</a:pPr>
            <a:r>
              <a:rPr lang="en-US" altLang="en-US" sz="2400" dirty="0"/>
              <a:t>Less drinking and drug taking in high school 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</a:pPr>
            <a:r>
              <a:rPr lang="en-US" altLang="en-US" sz="2400" dirty="0"/>
              <a:t>More likely to think for themselves and not believe authority figures in church or government 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</a:pPr>
            <a:r>
              <a:rPr lang="en-US" altLang="en-US" sz="2400" dirty="0"/>
              <a:t>Delaying having serious romantic relationships 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</a:pPr>
            <a:r>
              <a:rPr lang="en-US" altLang="en-US" sz="2400" dirty="0"/>
              <a:t>Less teen pregnancy 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</a:pPr>
            <a:r>
              <a:rPr lang="en-US" altLang="en-US" sz="2400" dirty="0"/>
              <a:t>Fewer run </a:t>
            </a:r>
            <a:r>
              <a:rPr lang="en-US" altLang="en-US" sz="2400" dirty="0" err="1"/>
              <a:t>aways</a:t>
            </a:r>
            <a:r>
              <a:rPr lang="en-US" altLang="en-US" sz="2400" dirty="0"/>
              <a:t> 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</a:pPr>
            <a:r>
              <a:rPr lang="en-US" altLang="en-US" sz="2400" dirty="0"/>
              <a:t>Delaying driving, and fewer teen driving accidents 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</a:pPr>
            <a:r>
              <a:rPr lang="en-US" altLang="en-US" sz="2400" dirty="0"/>
              <a:t>Less time spent in shopping malls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44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Hiding in Plain Sight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25939"/>
          </a:xfrm>
        </p:spPr>
        <p:txBody>
          <a:bodyPr>
            <a:normAutofit/>
          </a:bodyPr>
          <a:lstStyle/>
          <a:p>
            <a:pPr fontAlgn="base"/>
            <a:r>
              <a:rPr lang="en-US" dirty="0"/>
              <a:t>Gaming and virtual games can create universes for kids to hide in​</a:t>
            </a:r>
          </a:p>
          <a:p>
            <a:pPr fontAlgn="base"/>
            <a:r>
              <a:rPr lang="en-US" dirty="0"/>
              <a:t>When asked why one’s phone was important, a young teen reported: “I can look busy in awkward situations.”  </a:t>
            </a:r>
          </a:p>
          <a:p>
            <a:pPr lvl="1" fontAlgn="base"/>
            <a:r>
              <a:rPr lang="en-US" dirty="0"/>
              <a:t>Using technology as a curtain to mask uncomfortable social situations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25" y="3851564"/>
            <a:ext cx="3674918" cy="24499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744" y="3851564"/>
            <a:ext cx="3674918" cy="24499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662" y="3851563"/>
            <a:ext cx="3674918" cy="244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20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they doing?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Social media, but different apps for different purposes</a:t>
            </a:r>
          </a:p>
          <a:p>
            <a:r>
              <a:rPr lang="en-US" dirty="0"/>
              <a:t>YouTube is huge. And they trust the advertising there more than any other source.</a:t>
            </a:r>
          </a:p>
          <a:p>
            <a:r>
              <a:rPr lang="en-US" dirty="0"/>
              <a:t>Instagram, Snapchat, Facebook (for group events)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65" y="4131832"/>
            <a:ext cx="4893253" cy="21800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1932" y="4493130"/>
            <a:ext cx="1799173" cy="17513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940" y="4378037"/>
            <a:ext cx="1760765" cy="19027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3018" y="4564640"/>
            <a:ext cx="1755886" cy="161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14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 Time is Passive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39% watching video</a:t>
            </a:r>
          </a:p>
          <a:p>
            <a:r>
              <a:rPr lang="en-US" dirty="0"/>
              <a:t>29% social networking</a:t>
            </a:r>
          </a:p>
          <a:p>
            <a:r>
              <a:rPr lang="en-US" dirty="0"/>
              <a:t>29% playing video games</a:t>
            </a:r>
          </a:p>
          <a:p>
            <a:r>
              <a:rPr lang="en-US" dirty="0"/>
              <a:t>3% creating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6422" y="1960417"/>
            <a:ext cx="5747378" cy="383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32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32666"/>
          <a:stretch/>
        </p:blipFill>
        <p:spPr>
          <a:xfrm>
            <a:off x="2155680" y="1267691"/>
            <a:ext cx="7945169" cy="426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6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Recommendations/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158345" cy="4351338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dirty="0"/>
              <a:t>Don’t be silent or invisible </a:t>
            </a:r>
          </a:p>
          <a:p>
            <a:r>
              <a:rPr lang="en-US" dirty="0"/>
              <a:t>Modeling: Adults can have limit setting issues themselves around screen time…and kids see this.​</a:t>
            </a:r>
            <a:endParaRPr lang="en-US" dirty="0">
              <a:cs typeface="Calibri"/>
            </a:endParaRPr>
          </a:p>
          <a:p>
            <a:r>
              <a:rPr lang="en-US" dirty="0"/>
              <a:t>Agree to terms</a:t>
            </a:r>
            <a:endParaRPr lang="en-US" dirty="0">
              <a:cs typeface="Calibri"/>
            </a:endParaRPr>
          </a:p>
          <a:p>
            <a:pPr lvl="1"/>
            <a:r>
              <a:rPr lang="en-US" dirty="0"/>
              <a:t>Perhaps a tech contract crafted together</a:t>
            </a:r>
          </a:p>
          <a:p>
            <a:pPr lvl="1"/>
            <a:r>
              <a:rPr lang="en-US" dirty="0"/>
              <a:t>Devices don’t stay in rooms at night</a:t>
            </a:r>
          </a:p>
          <a:p>
            <a:pPr lvl="1"/>
            <a:r>
              <a:rPr lang="en-US" dirty="0"/>
              <a:t>Perhaps no devices an hour before bed time</a:t>
            </a:r>
            <a:endParaRPr lang="en-US" dirty="0">
              <a:cs typeface="Calibri"/>
            </a:endParaRPr>
          </a:p>
          <a:p>
            <a:pPr fontAlgn="base"/>
            <a:r>
              <a:rPr lang="en-US" dirty="0"/>
              <a:t>Tech-free days or times (Dinner, Bedtime, Weekends)</a:t>
            </a:r>
            <a:endParaRPr lang="en-US" dirty="0">
              <a:cs typeface="Calibri"/>
            </a:endParaRPr>
          </a:p>
          <a:p>
            <a:pPr fontAlgn="base"/>
            <a:r>
              <a:rPr lang="en-US" dirty="0"/>
              <a:t>Family discussions: Tech talk Tuesdays​</a:t>
            </a:r>
            <a:endParaRPr lang="en-US" dirty="0">
              <a:cs typeface="Calibri"/>
            </a:endParaRPr>
          </a:p>
          <a:p>
            <a:pPr fontAlgn="base"/>
            <a:r>
              <a:rPr lang="en-US" dirty="0"/>
              <a:t>Seek face to face activities, sports, and exercise​</a:t>
            </a:r>
            <a:endParaRPr lang="en-US" dirty="0">
              <a:cs typeface="Calibri"/>
            </a:endParaRPr>
          </a:p>
          <a:p>
            <a:pPr fontAlgn="base"/>
            <a:r>
              <a:rPr lang="en-US" dirty="0"/>
              <a:t>Know what your child is doing/posting online​</a:t>
            </a:r>
            <a:endParaRPr lang="en-US" dirty="0">
              <a:cs typeface="Calibri"/>
            </a:endParaRPr>
          </a:p>
          <a:p>
            <a:pPr fontAlgn="base"/>
            <a:r>
              <a:rPr lang="en-US" smtClean="0"/>
              <a:t>Apps </a:t>
            </a:r>
            <a:r>
              <a:rPr lang="en-US" dirty="0"/>
              <a:t>that help limit screen time or apps etc. on phones​</a:t>
            </a:r>
            <a:endParaRPr lang="en-US" dirty="0">
              <a:cs typeface="Calibri"/>
            </a:endParaRPr>
          </a:p>
          <a:p>
            <a:pPr fontAlgn="base"/>
            <a:r>
              <a:rPr lang="en-US" dirty="0"/>
              <a:t>Use care when eliminating devices as consequences</a:t>
            </a:r>
            <a:endParaRPr lang="en-US" dirty="0">
              <a:cs typeface="Calibri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1844" y="1825625"/>
            <a:ext cx="4067609" cy="271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6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E769D-CEDD-46D2-B7B4-511C73663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112" y="-64098"/>
            <a:ext cx="3457732" cy="2877720"/>
          </a:xfrm>
        </p:spPr>
        <p:txBody>
          <a:bodyPr>
            <a:normAutofit/>
          </a:bodyPr>
          <a:lstStyle/>
          <a:p>
            <a:r>
              <a:rPr lang="en-US" sz="9600" b="1" dirty="0">
                <a:cs typeface="Calibri Light"/>
              </a:rPr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39268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</TotalTime>
  <Words>300</Words>
  <Application>Microsoft Office PowerPoint</Application>
  <PresentationFormat>Widescreen</PresentationFormat>
  <Paragraphs>62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Parenting iGen/Gen Z</vt:lpstr>
      <vt:lpstr>Generations</vt:lpstr>
      <vt:lpstr>Tech-Related Stats – Gen Z</vt:lpstr>
      <vt:lpstr>Concerning Observations of iGen</vt:lpstr>
      <vt:lpstr>Happy Observations</vt:lpstr>
      <vt:lpstr>Hiding in Plain Sight</vt:lpstr>
      <vt:lpstr>What are they doing? </vt:lpstr>
      <vt:lpstr>Screen Time is Passive</vt:lpstr>
      <vt:lpstr>PowerPoint Presentation</vt:lpstr>
      <vt:lpstr>Key Recommendations/ Ideas</vt:lpstr>
      <vt:lpstr>Q &amp; A</vt:lpstr>
    </vt:vector>
  </TitlesOfParts>
  <Company>LYSCCM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Wooley</dc:creator>
  <cp:lastModifiedBy>Ryan Wooley</cp:lastModifiedBy>
  <cp:revision>122</cp:revision>
  <dcterms:created xsi:type="dcterms:W3CDTF">2018-11-14T16:54:25Z</dcterms:created>
  <dcterms:modified xsi:type="dcterms:W3CDTF">2019-09-04T13:14:54Z</dcterms:modified>
</cp:coreProperties>
</file>